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9"/>
  </p:notesMasterIdLst>
  <p:sldIdLst>
    <p:sldId id="263" r:id="rId2"/>
    <p:sldId id="264" r:id="rId3"/>
    <p:sldId id="265" r:id="rId4"/>
    <p:sldId id="266" r:id="rId5"/>
    <p:sldId id="267" r:id="rId6"/>
    <p:sldId id="274" r:id="rId7"/>
    <p:sldId id="270" r:id="rId8"/>
    <p:sldId id="258" r:id="rId9"/>
    <p:sldId id="302" r:id="rId10"/>
    <p:sldId id="328" r:id="rId11"/>
    <p:sldId id="309" r:id="rId12"/>
    <p:sldId id="324" r:id="rId13"/>
    <p:sldId id="329" r:id="rId14"/>
    <p:sldId id="323" r:id="rId15"/>
    <p:sldId id="311" r:id="rId16"/>
    <p:sldId id="312" r:id="rId17"/>
    <p:sldId id="281" r:id="rId18"/>
    <p:sldId id="288" r:id="rId19"/>
    <p:sldId id="331" r:id="rId20"/>
    <p:sldId id="330" r:id="rId21"/>
    <p:sldId id="320" r:id="rId22"/>
    <p:sldId id="290" r:id="rId23"/>
    <p:sldId id="317" r:id="rId24"/>
    <p:sldId id="318" r:id="rId25"/>
    <p:sldId id="319" r:id="rId26"/>
    <p:sldId id="321" r:id="rId27"/>
    <p:sldId id="291" r:id="rId28"/>
    <p:sldId id="296" r:id="rId29"/>
    <p:sldId id="295" r:id="rId30"/>
    <p:sldId id="284" r:id="rId31"/>
    <p:sldId id="314" r:id="rId32"/>
    <p:sldId id="297" r:id="rId33"/>
    <p:sldId id="298" r:id="rId34"/>
    <p:sldId id="283" r:id="rId35"/>
    <p:sldId id="327" r:id="rId36"/>
    <p:sldId id="325" r:id="rId37"/>
    <p:sldId id="315" r:id="rId3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94" autoAdjust="0"/>
    <p:restoredTop sz="50081"/>
  </p:normalViewPr>
  <p:slideViewPr>
    <p:cSldViewPr>
      <p:cViewPr varScale="1">
        <p:scale>
          <a:sx n="49" d="100"/>
          <a:sy n="49" d="100"/>
        </p:scale>
        <p:origin x="259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DEA966A-50BB-DC49-A5A9-527B28D6428B}" type="datetimeFigureOut">
              <a:rPr lang="en-US" smtClean="0"/>
              <a:t>12/4/19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0495DFD-DD9B-A643-BAA7-0175FDCF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0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95DFD-DD9B-A643-BAA7-0175FDCF7F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7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3BE0E-A86B-4C38-A9D1-C87C203CE40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4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3BE0E-A86B-4C38-A9D1-C87C203CE40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6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3BE0E-A86B-4C38-A9D1-C87C203CE40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3BE0E-A86B-4C38-A9D1-C87C203CE40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75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3BE0E-A86B-4C38-A9D1-C87C203CE40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88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3BE0E-A86B-4C38-A9D1-C87C203CE40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8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2EE8C-C62E-43D7-B259-06216200FEA1}" type="datetimeFigureOut">
              <a:rPr lang="en-US" smtClean="0"/>
              <a:pPr/>
              <a:t>12/4/19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A65BD1-F845-409A-8BE3-5658337ABE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8AE9AE-BBE2-E04B-920F-E4C85FC953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781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0AD8DA-7A5D-324E-BA7C-27F621D22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9470E9-008C-41E5-8E83-C2D68EF9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22E599-C0C8-4329-B2C7-6E0A99F0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Epsilon </a:t>
            </a:r>
            <a:r>
              <a:rPr lang="en-US" b="1" dirty="0" err="1"/>
              <a:t>Epsilon</a:t>
            </a:r>
            <a:r>
              <a:rPr lang="en-US" b="1" dirty="0"/>
              <a:t> recent graduates have been </a:t>
            </a:r>
            <a:r>
              <a:rPr lang="en-US" b="1"/>
              <a:t>awarded THE </a:t>
            </a:r>
            <a:r>
              <a:rPr lang="en-US" b="1" dirty="0"/>
              <a:t>National Scholar of the Year 8 times from 2001 through 2018</a:t>
            </a:r>
          </a:p>
          <a:p>
            <a:endParaRPr lang="en-US" b="1" dirty="0"/>
          </a:p>
          <a:p>
            <a:r>
              <a:rPr lang="en-US" b="1" dirty="0"/>
              <a:t>Our scholars have won the award an amazing 44% of the time</a:t>
            </a:r>
          </a:p>
        </p:txBody>
      </p:sp>
    </p:spTree>
    <p:extLst>
      <p:ext uri="{BB962C8B-B14F-4D97-AF65-F5344CB8AC3E}">
        <p14:creationId xmlns:p14="http://schemas.microsoft.com/office/powerpoint/2010/main" val="214112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Temple Classic Philanthropy </a:t>
            </a:r>
            <a:endParaRPr lang="en-US" sz="2595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58D3F1-21C1-8E46-BCF6-32A704557A53}"/>
              </a:ext>
            </a:extLst>
          </p:cNvPr>
          <p:cNvSpPr txBox="1"/>
          <p:nvPr/>
        </p:nvSpPr>
        <p:spPr>
          <a:xfrm>
            <a:off x="990600" y="2226945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2016: $21,000 raised to benefit the </a:t>
            </a:r>
            <a:r>
              <a:rPr lang="en-US" sz="2800" i="1" dirty="0"/>
              <a:t>Jacquelyn House of ARC Group Homes </a:t>
            </a:r>
          </a:p>
          <a:p>
            <a:endParaRPr lang="en-US" sz="1000" i="1" dirty="0"/>
          </a:p>
          <a:p>
            <a:r>
              <a:rPr lang="en-US" sz="2800" dirty="0"/>
              <a:t>2017: $30,000 raised to benefit </a:t>
            </a:r>
            <a:r>
              <a:rPr lang="en-US" sz="2800" i="1" dirty="0"/>
              <a:t>Folds of Honor </a:t>
            </a:r>
          </a:p>
          <a:p>
            <a:endParaRPr lang="en-US" sz="1000" dirty="0"/>
          </a:p>
          <a:p>
            <a:r>
              <a:rPr lang="en-US" sz="2800" dirty="0"/>
              <a:t>2018: $33,000 raised to benefit the </a:t>
            </a:r>
            <a:r>
              <a:rPr lang="en-US" sz="2800" i="1" dirty="0"/>
              <a:t>Trimble Strong Foundation</a:t>
            </a:r>
            <a:r>
              <a:rPr lang="en-US" sz="1000" i="1" dirty="0"/>
              <a:t/>
            </a:r>
            <a:br>
              <a:rPr lang="en-US" sz="1000" i="1" dirty="0"/>
            </a:br>
            <a:r>
              <a:rPr lang="en-US" sz="1000" i="1" dirty="0"/>
              <a:t> </a:t>
            </a:r>
          </a:p>
          <a:p>
            <a:r>
              <a:rPr lang="en-US" sz="2800" dirty="0"/>
              <a:t>2019: $31,000 raised to benefit </a:t>
            </a:r>
            <a:r>
              <a:rPr lang="en-US" sz="2800" i="1" dirty="0"/>
              <a:t>Cleats for 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20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1A7BD9-944E-DE45-A100-4E01BEC1649E}"/>
              </a:ext>
            </a:extLst>
          </p:cNvPr>
          <p:cNvSpPr txBox="1"/>
          <p:nvPr/>
        </p:nvSpPr>
        <p:spPr>
          <a:xfrm>
            <a:off x="632341" y="2133600"/>
            <a:ext cx="274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EE Chapter has adopted and is executing Sigma Nu's award-winning ethical leadership development program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CFA656-F677-7A40-9AC7-36913FC07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1" y="1355135"/>
            <a:ext cx="1828800" cy="854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87E794B-13D0-BD4E-91A2-DDB9F5078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47426"/>
            <a:ext cx="5596664" cy="32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1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60826C-0448-4817-9B61-35138021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E6127-4BEB-416D-85D0-4170614C3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As quoted from the Executive Director of the National Sigma Nu Fraternity </a:t>
            </a:r>
          </a:p>
          <a:p>
            <a:pPr marL="0" indent="0">
              <a:buNone/>
            </a:pPr>
            <a:r>
              <a:rPr lang="en-US" sz="2400" i="1" dirty="0"/>
              <a:t>“The Epsilon </a:t>
            </a:r>
            <a:r>
              <a:rPr lang="en-US" sz="2400" i="1" dirty="0" err="1"/>
              <a:t>Epsilon</a:t>
            </a:r>
            <a:r>
              <a:rPr lang="en-US" sz="2400" i="1" dirty="0"/>
              <a:t> Chapter sets the standard…”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sz="2800" b="1" dirty="0"/>
              <a:t>Quotes from Burns Hargis, President of Oklahoma State University </a:t>
            </a:r>
          </a:p>
          <a:p>
            <a:pPr marL="0" indent="0">
              <a:buNone/>
            </a:pPr>
            <a:r>
              <a:rPr lang="en-US" sz="2400" dirty="0"/>
              <a:t>“…fully endorse this project as a key element in the continuity of the success of our fraternity.”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“I applaud the launching of this capital campaign for the Chapter House of which I will be a part.”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7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b="1" dirty="0"/>
              <a:t>Alumni Involvement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600" b="1" dirty="0"/>
              <a:t>  </a:t>
            </a:r>
            <a:r>
              <a:rPr lang="en-US" b="1" dirty="0"/>
              <a:t>Alumni Advisory Board – 8 members</a:t>
            </a:r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sz="1800" dirty="0"/>
              <a:t>Wes Holmes - 1999		Steve Brown – 1965	Bob O’Neal – 2007</a:t>
            </a:r>
          </a:p>
          <a:p>
            <a:pPr marL="0" indent="0">
              <a:buNone/>
            </a:pPr>
            <a:r>
              <a:rPr lang="en-US" sz="1800" dirty="0"/>
              <a:t>	Mark Mitchell – 1988	Taylor Gilpin – 2003	Kelly Miller – 1984</a:t>
            </a:r>
          </a:p>
          <a:p>
            <a:pPr marL="0" indent="0">
              <a:buNone/>
            </a:pPr>
            <a:r>
              <a:rPr lang="en-US" sz="1800" dirty="0"/>
              <a:t>	Luke Martin – 1999		Jeff Burro – 2005	</a:t>
            </a:r>
          </a:p>
          <a:p>
            <a:pPr marL="0" indent="0">
              <a:buNone/>
            </a:pPr>
            <a:r>
              <a:rPr lang="en-US" sz="3600" b="1" dirty="0"/>
              <a:t>  </a:t>
            </a:r>
            <a:r>
              <a:rPr lang="en-US" b="1" dirty="0"/>
              <a:t>House Corporation – 9 members</a:t>
            </a:r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sz="1800" dirty="0"/>
              <a:t>Stan Bugh – 1980		John Bartley – 1989		Marcus Lemon – 1977</a:t>
            </a:r>
          </a:p>
          <a:p>
            <a:pPr marL="0" indent="0">
              <a:buNone/>
            </a:pPr>
            <a:r>
              <a:rPr lang="en-US" sz="1800" dirty="0"/>
              <a:t>	Mark Lambert – 1981	Greg Tontz – 1986		 Patrick Altendorf – 2007</a:t>
            </a:r>
          </a:p>
          <a:p>
            <a:pPr marL="0" indent="0">
              <a:buNone/>
            </a:pPr>
            <a:r>
              <a:rPr lang="en-US" sz="1800" dirty="0"/>
              <a:t>	Neil Gilpin – 1977		 Bob O’Neal – 2007		 Wes Holmes – 1999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000" b="1" dirty="0"/>
              <a:t>  National Leadership – 3 Past Regents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1900" dirty="0"/>
              <a:t>James Bradley			Joe Francis			Charlie </a:t>
            </a:r>
            <a:r>
              <a:rPr lang="en-US" sz="1900" dirty="0" err="1"/>
              <a:t>Eitel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27211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Alumni Involvement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600" b="1" dirty="0"/>
              <a:t>  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DACC5-7217-0549-9957-ED2B99CA9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7400"/>
            <a:ext cx="32004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F54093-5907-994B-960B-9360D1190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56" y="3919628"/>
            <a:ext cx="2997200" cy="2233523"/>
          </a:xfrm>
          <a:prstGeom prst="rect">
            <a:avLst/>
          </a:prstGeom>
        </p:spPr>
      </p:pic>
      <p:pic>
        <p:nvPicPr>
          <p:cNvPr id="4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CD126F56-5A58-4CE8-BEC8-03E567890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589" y="3915096"/>
            <a:ext cx="4037161" cy="2219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E159DB-EC53-6142-8ECC-23739B753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844041"/>
            <a:ext cx="3149598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10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Facility History </a:t>
            </a:r>
            <a:endParaRPr lang="en-US" sz="2595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A0359D-3FE7-B145-951A-627078178ECC}"/>
              </a:ext>
            </a:extLst>
          </p:cNvPr>
          <p:cNvSpPr txBox="1"/>
          <p:nvPr/>
        </p:nvSpPr>
        <p:spPr>
          <a:xfrm>
            <a:off x="990600" y="2203371"/>
            <a:ext cx="784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Current House: </a:t>
            </a:r>
          </a:p>
          <a:p>
            <a:r>
              <a:rPr lang="en-US" sz="2800" dirty="0"/>
              <a:t>	Construction began in 1928</a:t>
            </a:r>
          </a:p>
          <a:p>
            <a:r>
              <a:rPr lang="en-US" sz="2800" dirty="0"/>
              <a:t>	Completed in 1929 </a:t>
            </a:r>
          </a:p>
          <a:p>
            <a:r>
              <a:rPr lang="en-US" sz="2800" dirty="0"/>
              <a:t>Cost: $60,000 plus $10,000 for furniture</a:t>
            </a:r>
          </a:p>
          <a:p>
            <a:r>
              <a:rPr lang="en-US" sz="2800" dirty="0"/>
              <a:t>Original capacity: 38 men </a:t>
            </a:r>
          </a:p>
          <a:p>
            <a:r>
              <a:rPr lang="en-US" sz="2800" dirty="0"/>
              <a:t>Two Major Fires: </a:t>
            </a:r>
          </a:p>
          <a:p>
            <a:r>
              <a:rPr lang="en-US" sz="2800" dirty="0"/>
              <a:t>	December 29, 1957 </a:t>
            </a:r>
          </a:p>
          <a:p>
            <a:r>
              <a:rPr lang="en-US" sz="2800" dirty="0"/>
              <a:t>	January 8, 1968</a:t>
            </a:r>
            <a:r>
              <a:rPr lang="en-US" dirty="0"/>
              <a:t> 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2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Facility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341437"/>
            <a:ext cx="8229600" cy="4830763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2400" b="1" dirty="0"/>
              <a:t>State-of-the-art facility with strategic, functional spaces</a:t>
            </a:r>
          </a:p>
          <a:p>
            <a:pPr lvl="1"/>
            <a:r>
              <a:rPr lang="en-US" sz="2400" dirty="0"/>
              <a:t>Tudor style architecture</a:t>
            </a:r>
          </a:p>
          <a:p>
            <a:pPr lvl="1"/>
            <a:r>
              <a:rPr lang="en-US" sz="2400" dirty="0"/>
              <a:t>Iconic red brick with white stone accents </a:t>
            </a:r>
          </a:p>
          <a:p>
            <a:pPr lvl="1"/>
            <a:r>
              <a:rPr lang="en-US" sz="2400" dirty="0"/>
              <a:t>30,000 ft., 3 floors and a full basement</a:t>
            </a:r>
          </a:p>
          <a:p>
            <a:pPr lvl="1"/>
            <a:r>
              <a:rPr lang="en-US" sz="2400" dirty="0"/>
              <a:t>Capacity: 96 men (Current 82)</a:t>
            </a:r>
          </a:p>
          <a:p>
            <a:pPr lvl="1"/>
            <a:r>
              <a:rPr lang="en-US" sz="2400" dirty="0"/>
              <a:t>Study Areas on all Floors</a:t>
            </a:r>
          </a:p>
          <a:p>
            <a:pPr lvl="1"/>
            <a:r>
              <a:rPr lang="en-US" sz="2400" dirty="0"/>
              <a:t>Storm Shelter</a:t>
            </a:r>
          </a:p>
          <a:p>
            <a:pPr lvl="1"/>
            <a:r>
              <a:rPr lang="en-US" sz="2400" dirty="0"/>
              <a:t>Multi-use areas for study, show practice and Homecoming</a:t>
            </a:r>
          </a:p>
          <a:p>
            <a:pPr lvl="1"/>
            <a:r>
              <a:rPr lang="en-US" sz="2400" dirty="0"/>
              <a:t>Multi-level Parking Garage</a:t>
            </a:r>
          </a:p>
          <a:p>
            <a:pPr lvl="0">
              <a:buNone/>
            </a:pPr>
            <a:r>
              <a:rPr lang="en-US" sz="2400" b="1" dirty="0"/>
              <a:t>Project Cost: </a:t>
            </a:r>
            <a:r>
              <a:rPr lang="en-US" sz="2400" b="1" u="sng" dirty="0"/>
              <a:t>$12M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217507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legacy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7CAC29-DE6B-5B42-B734-A68F0A2CD959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Insert rendering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095390-345C-3345-B35E-701981D712B8}"/>
              </a:ext>
            </a:extLst>
          </p:cNvPr>
          <p:cNvSpPr txBox="1"/>
          <p:nvPr/>
        </p:nvSpPr>
        <p:spPr>
          <a:xfrm>
            <a:off x="838200" y="5943600"/>
            <a:ext cx="238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Perspective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/>
          <a:stretch/>
        </p:blipFill>
        <p:spPr>
          <a:xfrm>
            <a:off x="609600" y="1524000"/>
            <a:ext cx="7898408" cy="44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8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legacy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7CAC29-DE6B-5B42-B734-A68F0A2CD959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Insert rendering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095390-345C-3345-B35E-701981D712B8}"/>
              </a:ext>
            </a:extLst>
          </p:cNvPr>
          <p:cNvSpPr txBox="1"/>
          <p:nvPr/>
        </p:nvSpPr>
        <p:spPr>
          <a:xfrm>
            <a:off x="838200" y="5943600"/>
            <a:ext cx="316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Northeast Eye Level Perspective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492358-A039-E442-A0A0-CCBAECF1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r="1879"/>
          <a:stretch/>
        </p:blipFill>
        <p:spPr>
          <a:xfrm>
            <a:off x="524773" y="1539009"/>
            <a:ext cx="7933427" cy="44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5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3E5A02-57BD-6E49-9701-6D82D69A2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50" y="2514600"/>
            <a:ext cx="3191150" cy="2398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0BA9CD-6932-E041-9423-AF774751C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50" y="2209800"/>
            <a:ext cx="2148800" cy="2398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20999-1775-044E-A33F-2460A095F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9850"/>
            <a:ext cx="2808570" cy="86995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44ECBC1B-A773-C04C-99FB-7A10FD7A98B3}"/>
              </a:ext>
            </a:extLst>
          </p:cNvPr>
          <p:cNvSpPr/>
          <p:nvPr/>
        </p:nvSpPr>
        <p:spPr>
          <a:xfrm>
            <a:off x="3733800" y="3276600"/>
            <a:ext cx="838200" cy="609600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5F501A-02A4-9A44-BF15-CEFB56E6C002}"/>
              </a:ext>
            </a:extLst>
          </p:cNvPr>
          <p:cNvSpPr/>
          <p:nvPr/>
        </p:nvSpPr>
        <p:spPr>
          <a:xfrm>
            <a:off x="1219200" y="4267200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C81B15-9C90-A94D-8C41-49D7C38711DF}"/>
              </a:ext>
            </a:extLst>
          </p:cNvPr>
          <p:cNvSpPr txBox="1"/>
          <p:nvPr/>
        </p:nvSpPr>
        <p:spPr>
          <a:xfrm>
            <a:off x="1447800" y="4419600"/>
            <a:ext cx="202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attatello" panose="020F0403020200020303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Epsilon Epsilon Chapter</a:t>
            </a:r>
          </a:p>
          <a:p>
            <a:r>
              <a:rPr lang="en-US" dirty="0">
                <a:latin typeface="Trattatello" panose="020F0403020200020303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   established 1920</a:t>
            </a:r>
          </a:p>
        </p:txBody>
      </p:sp>
    </p:spTree>
    <p:extLst>
      <p:ext uri="{BB962C8B-B14F-4D97-AF65-F5344CB8AC3E}">
        <p14:creationId xmlns:p14="http://schemas.microsoft.com/office/powerpoint/2010/main" val="17912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legacy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7CAC29-DE6B-5B42-B734-A68F0A2CD959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Insert rendering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095390-345C-3345-B35E-701981D712B8}"/>
              </a:ext>
            </a:extLst>
          </p:cNvPr>
          <p:cNvSpPr txBox="1"/>
          <p:nvPr/>
        </p:nvSpPr>
        <p:spPr>
          <a:xfrm>
            <a:off x="838200" y="5943600"/>
            <a:ext cx="21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Northeast Ariel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393184"/>
            <a:ext cx="7916298" cy="4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1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EC22B-665F-D841-A30C-34E6051C4FB8}"/>
              </a:ext>
            </a:extLst>
          </p:cNvPr>
          <p:cNvSpPr txBox="1"/>
          <p:nvPr/>
        </p:nvSpPr>
        <p:spPr>
          <a:xfrm>
            <a:off x="7696200" y="5029200"/>
            <a:ext cx="99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D4E4FC-9DE4-AF48-AC83-159733B1D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9" y="1194953"/>
            <a:ext cx="7256231" cy="50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3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847FC5-789C-3842-B3F6-FA943BFB6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213600" cy="5145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EC22B-665F-D841-A30C-34E6051C4FB8}"/>
              </a:ext>
            </a:extLst>
          </p:cNvPr>
          <p:cNvSpPr txBox="1"/>
          <p:nvPr/>
        </p:nvSpPr>
        <p:spPr>
          <a:xfrm>
            <a:off x="6934200" y="4953000"/>
            <a:ext cx="111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Floor</a:t>
            </a:r>
          </a:p>
          <a:p>
            <a:r>
              <a:rPr lang="en-US" dirty="0"/>
              <a:t>9,300 GSF</a:t>
            </a:r>
          </a:p>
        </p:txBody>
      </p:sp>
    </p:spTree>
    <p:extLst>
      <p:ext uri="{BB962C8B-B14F-4D97-AF65-F5344CB8AC3E}">
        <p14:creationId xmlns:p14="http://schemas.microsoft.com/office/powerpoint/2010/main" val="1752242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27EF48-7947-0543-9CED-28FED16D5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95400"/>
            <a:ext cx="7699375" cy="5051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539FAB-7644-FB4A-9910-9DF7050206FE}"/>
              </a:ext>
            </a:extLst>
          </p:cNvPr>
          <p:cNvSpPr txBox="1"/>
          <p:nvPr/>
        </p:nvSpPr>
        <p:spPr>
          <a:xfrm>
            <a:off x="7055572" y="4876800"/>
            <a:ext cx="1402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Floor</a:t>
            </a:r>
          </a:p>
          <a:p>
            <a:r>
              <a:rPr lang="en-US" dirty="0"/>
              <a:t>48 Beds</a:t>
            </a:r>
          </a:p>
          <a:p>
            <a:r>
              <a:rPr lang="en-US" dirty="0"/>
              <a:t>6,670 GSF</a:t>
            </a:r>
          </a:p>
        </p:txBody>
      </p:sp>
    </p:spTree>
    <p:extLst>
      <p:ext uri="{BB962C8B-B14F-4D97-AF65-F5344CB8AC3E}">
        <p14:creationId xmlns:p14="http://schemas.microsoft.com/office/powerpoint/2010/main" val="1791921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6C2849-E064-A94C-8336-0BE7FFDA3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2" y="1245481"/>
            <a:ext cx="7253038" cy="5002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EC22B-665F-D841-A30C-34E6051C4FB8}"/>
              </a:ext>
            </a:extLst>
          </p:cNvPr>
          <p:cNvSpPr txBox="1"/>
          <p:nvPr/>
        </p:nvSpPr>
        <p:spPr>
          <a:xfrm>
            <a:off x="7010400" y="4800600"/>
            <a:ext cx="1205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Third Floor</a:t>
            </a:r>
          </a:p>
          <a:p>
            <a:r>
              <a:rPr lang="en-US" dirty="0"/>
              <a:t>48 Beds</a:t>
            </a:r>
          </a:p>
          <a:p>
            <a:r>
              <a:rPr lang="en-US" dirty="0"/>
              <a:t>6,950 GSF</a:t>
            </a:r>
          </a:p>
        </p:txBody>
      </p:sp>
    </p:spTree>
    <p:extLst>
      <p:ext uri="{BB962C8B-B14F-4D97-AF65-F5344CB8AC3E}">
        <p14:creationId xmlns:p14="http://schemas.microsoft.com/office/powerpoint/2010/main" val="1220404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DC59BF-22CB-2648-8BA1-4A15B73A2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277100" cy="5054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EC22B-665F-D841-A30C-34E6051C4FB8}"/>
              </a:ext>
            </a:extLst>
          </p:cNvPr>
          <p:cNvSpPr txBox="1"/>
          <p:nvPr/>
        </p:nvSpPr>
        <p:spPr>
          <a:xfrm>
            <a:off x="7059045" y="5029200"/>
            <a:ext cx="11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Basement</a:t>
            </a:r>
          </a:p>
          <a:p>
            <a:r>
              <a:rPr lang="en-US" dirty="0"/>
              <a:t>5,735 GSF</a:t>
            </a:r>
          </a:p>
        </p:txBody>
      </p:sp>
    </p:spTree>
    <p:extLst>
      <p:ext uri="{BB962C8B-B14F-4D97-AF65-F5344CB8AC3E}">
        <p14:creationId xmlns:p14="http://schemas.microsoft.com/office/powerpoint/2010/main" val="419769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EC22B-665F-D841-A30C-34E6051C4FB8}"/>
              </a:ext>
            </a:extLst>
          </p:cNvPr>
          <p:cNvSpPr txBox="1"/>
          <p:nvPr/>
        </p:nvSpPr>
        <p:spPr>
          <a:xfrm>
            <a:off x="5943600" y="5966575"/>
            <a:ext cx="286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  Campus Relationship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6EB0CC-8B29-B845-8F80-2A4CA4CA9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696200" cy="497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97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Legacy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620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9600" dirty="0"/>
              <a:t>So…where are</a:t>
            </a:r>
          </a:p>
          <a:p>
            <a:pPr marL="0" indent="0">
              <a:buNone/>
            </a:pPr>
            <a:r>
              <a:rPr lang="en-US" sz="9600" dirty="0"/>
              <a:t>     we now?</a:t>
            </a:r>
          </a:p>
          <a:p>
            <a:pPr marL="457200" lvl="0" indent="-457200">
              <a:buFont typeface="+mj-lt"/>
              <a:buAutoNum type="arabicPeriod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851823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Campaign Funds Raised to Date: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9600" dirty="0"/>
              <a:t>     $2.8 million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86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800" dirty="0"/>
              <a:t>Building a 96-person state-of-the-art facility with </a:t>
            </a:r>
            <a:r>
              <a:rPr lang="en-US" sz="2800" i="1" u="sng" dirty="0"/>
              <a:t>THE</a:t>
            </a:r>
          </a:p>
          <a:p>
            <a:pPr marL="0" indent="0">
              <a:buNone/>
            </a:pPr>
            <a:r>
              <a:rPr lang="en-US" sz="2800" i="1" dirty="0"/>
              <a:t>     </a:t>
            </a:r>
            <a:r>
              <a:rPr lang="en-US" sz="2800" i="1" u="sng" dirty="0"/>
              <a:t>BEST</a:t>
            </a:r>
            <a:r>
              <a:rPr lang="en-US" sz="2800" dirty="0"/>
              <a:t> living arrangements, services, and amenities</a:t>
            </a:r>
          </a:p>
          <a:p>
            <a:pPr marL="0" indent="0">
              <a:buNone/>
            </a:pPr>
            <a:r>
              <a:rPr lang="en-US" sz="2800" dirty="0"/>
              <a:t>       offered at Oklahoma State University is costly.  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And we seek to build the new facility </a:t>
            </a:r>
            <a:r>
              <a:rPr lang="en-US" sz="2800" i="1" u="sng" dirty="0"/>
              <a:t>without</a:t>
            </a:r>
            <a:r>
              <a:rPr lang="en-US" sz="2800" dirty="0"/>
              <a:t> bonds, </a:t>
            </a:r>
          </a:p>
          <a:p>
            <a:pPr marL="0" indent="0">
              <a:buNone/>
            </a:pPr>
            <a:r>
              <a:rPr lang="en-US" sz="2800" dirty="0"/>
              <a:t>     long-term capital debt, or financial reliance from </a:t>
            </a:r>
          </a:p>
          <a:p>
            <a:pPr marL="0" indent="0">
              <a:buNone/>
            </a:pPr>
            <a:r>
              <a:rPr lang="en-US" sz="2800" dirty="0"/>
              <a:t>                            national headquarters.   </a:t>
            </a:r>
          </a:p>
          <a:p>
            <a:pPr marL="457200" lvl="0" indent="-457200">
              <a:buFont typeface="+mj-lt"/>
              <a:buAutoNum type="arabicPeriod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64804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Situation: Current House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First house: 502 Duck Street</a:t>
            </a:r>
          </a:p>
          <a:p>
            <a:pPr lvl="0"/>
            <a:r>
              <a:rPr lang="en-US" dirty="0"/>
              <a:t>Second house: 302 Knoblock </a:t>
            </a:r>
          </a:p>
          <a:p>
            <a:pPr lvl="0"/>
            <a:r>
              <a:rPr lang="en-US" dirty="0"/>
              <a:t>Current house: Built in 1929</a:t>
            </a:r>
          </a:p>
          <a:p>
            <a:pPr lvl="0"/>
            <a:r>
              <a:rPr lang="en-US" dirty="0"/>
              <a:t>Original Cost: $60,000 plus $10,000 for furniture 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dirty="0"/>
              <a:t>Despite its charm and treasured memories, EE Chapter house condition is inferior to most </a:t>
            </a:r>
          </a:p>
          <a:p>
            <a:pPr marL="0" indent="0" algn="ctr">
              <a:buNone/>
            </a:pPr>
            <a:r>
              <a:rPr lang="en-US" dirty="0"/>
              <a:t>  living options at Oklahoma State University</a:t>
            </a:r>
          </a:p>
          <a:p>
            <a:pPr marL="0" indent="0" algn="ctr">
              <a:buNone/>
            </a:pPr>
            <a:r>
              <a:rPr lang="en-US" dirty="0"/>
              <a:t>               – both Greek and non-Greek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68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9773" y="1676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Philanthropic donations are being accepted to fund this mission-critical project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/>
              <a:t>   YOUR PARTICIPATION IS </a:t>
            </a:r>
            <a:r>
              <a:rPr lang="en-US" sz="4400" b="1" i="1" dirty="0">
                <a:solidFill>
                  <a:srgbClr val="FFC000"/>
                </a:solidFill>
              </a:rPr>
              <a:t>KEY</a:t>
            </a:r>
            <a:r>
              <a:rPr lang="en-US" sz="4400" dirty="0"/>
              <a:t> IN </a:t>
            </a:r>
          </a:p>
          <a:p>
            <a:pPr marL="0" indent="0">
              <a:buNone/>
            </a:pPr>
            <a:r>
              <a:rPr lang="en-US" sz="4400" dirty="0"/>
              <a:t>    ACHIEVING CAMPAIGN GOAL!   </a:t>
            </a:r>
          </a:p>
        </p:txBody>
      </p:sp>
    </p:spTree>
    <p:extLst>
      <p:ext uri="{BB962C8B-B14F-4D97-AF65-F5344CB8AC3E}">
        <p14:creationId xmlns:p14="http://schemas.microsoft.com/office/powerpoint/2010/main" val="320510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100% of active Members have made philanthropic pledges and/or contributions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/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AC5A8B-6F64-BD44-A0BD-531018CC3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523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2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307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500" b="1" dirty="0"/>
              <a:t>Get Involved!</a:t>
            </a:r>
          </a:p>
          <a:p>
            <a:pPr>
              <a:buNone/>
            </a:pPr>
            <a:endParaRPr lang="en-US" sz="1900" b="1" dirty="0"/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Invest through “stretch” personal and / or corporate philanthropic gift over 5 years</a:t>
            </a:r>
          </a:p>
          <a:p>
            <a:pPr marL="514350" indent="-514350">
              <a:buFont typeface="+mj-lt"/>
              <a:buAutoNum type="arabicPeriod"/>
            </a:pP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Become a Campaign ambassador/ challenge others to participate</a:t>
            </a:r>
          </a:p>
          <a:p>
            <a:pPr marL="514350" indent="-514350">
              <a:buFont typeface="+mj-lt"/>
              <a:buAutoNum type="arabicPeriod"/>
            </a:pPr>
            <a:endParaRPr lang="en-US" sz="3500" dirty="0"/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Join collegiate brothers helping to fund this incredible opportunity and sustain our legacy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457200" lvl="0" indent="-457200">
              <a:buFont typeface="+mj-lt"/>
              <a:buAutoNum type="arabicPeriod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126459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200" b="1" dirty="0"/>
              <a:t>Donor Achievement Levels</a:t>
            </a:r>
            <a:endParaRPr lang="en-US" sz="2600" b="1" dirty="0"/>
          </a:p>
          <a:p>
            <a:r>
              <a:rPr lang="en-US" sz="2800" dirty="0"/>
              <a:t>Legion of Honor 									$1,000,000</a:t>
            </a:r>
          </a:p>
          <a:p>
            <a:r>
              <a:rPr lang="en-US" sz="2800" dirty="0"/>
              <a:t>Rock Chapter										$500,000</a:t>
            </a:r>
          </a:p>
          <a:p>
            <a:r>
              <a:rPr lang="en-US" sz="2800" dirty="0"/>
              <a:t>White Star 	 									$250,000</a:t>
            </a:r>
          </a:p>
          <a:p>
            <a:r>
              <a:rPr lang="en-US" sz="2800" dirty="0"/>
              <a:t>Centennial									      $100,000</a:t>
            </a:r>
          </a:p>
          <a:p>
            <a:r>
              <a:rPr lang="en-US" sz="2800" dirty="0"/>
              <a:t>Knight									    			$50,000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dirty="0"/>
              <a:t>Donors reaching the above levels will be permanently recognized in our beautiful new facility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457200" lvl="0" indent="-457200">
              <a:buFont typeface="+mj-lt"/>
              <a:buAutoNum type="arabicPeriod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1125530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307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500" b="1" dirty="0"/>
              <a:t>Get Involved!</a:t>
            </a:r>
          </a:p>
          <a:p>
            <a:pPr>
              <a:buNone/>
            </a:pPr>
            <a:endParaRPr lang="en-US" sz="1900" b="1" dirty="0"/>
          </a:p>
          <a:p>
            <a:pPr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dirty="0"/>
              <a:t>Campaign Committee expects those making significant contributions to the </a:t>
            </a:r>
            <a:r>
              <a:rPr lang="en-US" dirty="0">
                <a:solidFill>
                  <a:srgbClr val="FFC000"/>
                </a:solidFill>
              </a:rPr>
              <a:t>CENTENNIAL CAMPAIGN</a:t>
            </a:r>
            <a:r>
              <a:rPr lang="en-US" dirty="0"/>
              <a:t> will have tax deductible contributions under IRS rules.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your tax advisor for details. </a:t>
            </a:r>
          </a:p>
          <a:p>
            <a:pPr marL="457200" lvl="0" indent="-457200">
              <a:buFont typeface="+mj-lt"/>
              <a:buAutoNum type="arabicPeriod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275748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307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500" b="1" dirty="0"/>
              <a:t>Get Involved!</a:t>
            </a:r>
          </a:p>
          <a:p>
            <a:pPr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sz="1900" b="1" dirty="0"/>
              <a:t>For inquiries, gifts or pledge agreements, see a volunteer within</a:t>
            </a:r>
          </a:p>
          <a:p>
            <a:pPr marL="0" indent="0">
              <a:buNone/>
            </a:pPr>
            <a:r>
              <a:rPr lang="en-US" sz="1900" b="1" dirty="0"/>
              <a:t>                           </a:t>
            </a:r>
            <a:r>
              <a:rPr lang="en-US" dirty="0"/>
              <a:t>Campaign Committee</a:t>
            </a:r>
          </a:p>
          <a:p>
            <a:pPr marL="0" indent="0">
              <a:buNone/>
            </a:pPr>
            <a:endParaRPr lang="en-US" sz="2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276600"/>
            <a:ext cx="586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Tom Mason*                      Dee Paige*</a:t>
            </a:r>
          </a:p>
          <a:p>
            <a:r>
              <a:rPr lang="is-IS" sz="2400" dirty="0"/>
              <a:t>Steve Brown                       Stan Bugh</a:t>
            </a:r>
          </a:p>
          <a:p>
            <a:r>
              <a:rPr lang="is-IS" sz="2400" dirty="0"/>
              <a:t>Jed Dillingham                   Kent Dunbar</a:t>
            </a:r>
          </a:p>
          <a:p>
            <a:r>
              <a:rPr lang="is-IS" sz="2400" dirty="0"/>
              <a:t>Joe Francis                          Neil Gilpin</a:t>
            </a:r>
          </a:p>
          <a:p>
            <a:r>
              <a:rPr lang="is-IS" sz="2400" dirty="0"/>
              <a:t>Dave Hubble                      Kelly Miller     </a:t>
            </a:r>
          </a:p>
          <a:p>
            <a:r>
              <a:rPr lang="is-IS" sz="2400" dirty="0"/>
              <a:t>Griff Jones                          Luke Martin</a:t>
            </a:r>
          </a:p>
          <a:p>
            <a:r>
              <a:rPr lang="is-IS" sz="2400" dirty="0"/>
              <a:t>                            Joe Strunk</a:t>
            </a:r>
          </a:p>
        </p:txBody>
      </p:sp>
    </p:spTree>
    <p:extLst>
      <p:ext uri="{BB962C8B-B14F-4D97-AF65-F5344CB8AC3E}">
        <p14:creationId xmlns:p14="http://schemas.microsoft.com/office/powerpoint/2010/main" val="710999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Help extend the Legacy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500" b="1" dirty="0"/>
              <a:t>Get Involved!</a:t>
            </a:r>
          </a:p>
          <a:p>
            <a:pPr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sz="4000" dirty="0"/>
              <a:t>For contribution questions or gift-in-kind ideas, contact:</a:t>
            </a:r>
          </a:p>
          <a:p>
            <a:pPr marL="0" indent="0">
              <a:buNone/>
            </a:pPr>
            <a:r>
              <a:rPr lang="en-US" sz="4000" dirty="0"/>
              <a:t>	        </a:t>
            </a:r>
            <a:r>
              <a:rPr lang="en-US" sz="2800" dirty="0"/>
              <a:t>Neil Gilpin, Stewardship Chairman</a:t>
            </a:r>
          </a:p>
          <a:p>
            <a:pPr marL="0" indent="0">
              <a:buNone/>
            </a:pPr>
            <a:r>
              <a:rPr lang="en-US" sz="2800" dirty="0"/>
              <a:t>						918-749-0921</a:t>
            </a:r>
          </a:p>
          <a:p>
            <a:pPr marL="0" indent="0">
              <a:buNone/>
            </a:pPr>
            <a:r>
              <a:rPr lang="en-US" sz="2800" dirty="0"/>
              <a:t>				    ngilpin@cgwpllc.com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457200" lvl="0" indent="-457200">
              <a:buFont typeface="+mj-lt"/>
              <a:buAutoNum type="arabicPeriod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1245367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united vision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532D09-B058-B542-A8F2-32262F99547E}"/>
              </a:ext>
            </a:extLst>
          </p:cNvPr>
          <p:cNvSpPr/>
          <p:nvPr/>
        </p:nvSpPr>
        <p:spPr>
          <a:xfrm>
            <a:off x="2819400" y="572518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Love, Honor and Truth!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92153"/>
            <a:ext cx="7772400" cy="4209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368668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Situation: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152478" y="5580779"/>
            <a:ext cx="2057400" cy="60959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AGR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02A570E0-3487-9447-AC6D-B7057D4B6416}"/>
              </a:ext>
            </a:extLst>
          </p:cNvPr>
          <p:cNvSpPr txBox="1">
            <a:spLocks/>
          </p:cNvSpPr>
          <p:nvPr/>
        </p:nvSpPr>
        <p:spPr>
          <a:xfrm>
            <a:off x="2362200" y="3455000"/>
            <a:ext cx="20574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Pike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CD86FFE6-CA5B-F846-BB26-C1EBEC47B409}"/>
              </a:ext>
            </a:extLst>
          </p:cNvPr>
          <p:cNvSpPr txBox="1">
            <a:spLocks/>
          </p:cNvSpPr>
          <p:nvPr/>
        </p:nvSpPr>
        <p:spPr>
          <a:xfrm>
            <a:off x="6172200" y="3429001"/>
            <a:ext cx="20574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Fiji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0E94698F-385C-9047-BC96-D4A238FF61A7}"/>
              </a:ext>
            </a:extLst>
          </p:cNvPr>
          <p:cNvSpPr txBox="1">
            <a:spLocks/>
          </p:cNvSpPr>
          <p:nvPr/>
        </p:nvSpPr>
        <p:spPr>
          <a:xfrm>
            <a:off x="2307291" y="5580778"/>
            <a:ext cx="20574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Beta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D9B02B-5670-E449-B20F-7EF2B90F9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64599"/>
            <a:ext cx="2819400" cy="1587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CAB1F5-7F8C-9F4F-9C3F-0B58CEA27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02" y="4079938"/>
            <a:ext cx="3239582" cy="1500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FACE4-AE02-294A-8B47-8174508A2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" y="1805390"/>
            <a:ext cx="2577442" cy="1721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9A04A4-9F8D-C74A-98EB-2949159E6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05390"/>
            <a:ext cx="2438400" cy="17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3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Situation: Competition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D1E15DF-D923-C94A-A5F8-DCE2174E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each year we remain in the current facility, Sigma Nu’s lose competitive ground in attracting young men who excel in academics, leadership, athletics, and campus activities at OSU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8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D1E15DF-D923-C94A-A5F8-DCE2174E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state-of-the-art facility will give the Chapter a tremendous, tangible, and immediate boost in </a:t>
            </a:r>
            <a:r>
              <a:rPr lang="en-US" sz="5400" dirty="0">
                <a:solidFill>
                  <a:srgbClr val="FFC000"/>
                </a:solidFill>
              </a:rPr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29450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D1E15DF-D923-C94A-A5F8-DCE2174E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30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/>
              <a:t>Our new and larger fraternity house will be a visual representation of our Chapter and provide increased space, amenities, and offerings essential to today’s</a:t>
            </a:r>
            <a:r>
              <a:rPr lang="en-US" sz="5400" dirty="0"/>
              <a:t> </a:t>
            </a:r>
            <a:r>
              <a:rPr lang="en-US" sz="5400" dirty="0">
                <a:solidFill>
                  <a:srgbClr val="FFC000"/>
                </a:solidFill>
              </a:rPr>
              <a:t>COLLEGIATE LIFESTYLE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0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Epsilon Epsilon has been awarded Rock Chapter 12 times with the second place chapter awarded only 9 times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dirty="0"/>
              <a:t>       	</a:t>
            </a:r>
            <a:endParaRPr lang="en-US" sz="2595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80AF1EE-81A7-1449-88A1-8A994E74A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183334"/>
              </p:ext>
            </p:extLst>
          </p:nvPr>
        </p:nvGraphicFramePr>
        <p:xfrm>
          <a:off x="1524000" y="32766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54766829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9269656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19443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1984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013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002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514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546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5505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727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Commitment to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Epsilon Epsilon Alpha Affiliates totals 43 with the second place chapter only at 22!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dirty="0"/>
              <a:t>       	</a:t>
            </a:r>
            <a:endParaRPr lang="en-US" sz="2595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80AF1EE-81A7-1449-88A1-8A994E74A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288241"/>
              </p:ext>
            </p:extLst>
          </p:nvPr>
        </p:nvGraphicFramePr>
        <p:xfrm>
          <a:off x="1828800" y="3124200"/>
          <a:ext cx="5410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547668295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39269656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Recent Alpha Affiliates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002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Connor Mojo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514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Casey Kolbeck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546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Gage Calhoon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5505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Alex Kirkpatrick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956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62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3180</TotalTime>
  <Words>782</Words>
  <Application>Microsoft Macintosh PowerPoint</Application>
  <PresentationFormat>On-screen Show (4:3)</PresentationFormat>
  <Paragraphs>220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Brush Script MT</vt:lpstr>
      <vt:lpstr>Calibri</vt:lpstr>
      <vt:lpstr>Georgia</vt:lpstr>
      <vt:lpstr>times new roman</vt:lpstr>
      <vt:lpstr>Trattatello</vt:lpstr>
      <vt:lpstr>Office Theme</vt:lpstr>
      <vt:lpstr>PowerPoint Presentation</vt:lpstr>
      <vt:lpstr>Campaign Name</vt:lpstr>
      <vt:lpstr>Situation: Current House</vt:lpstr>
      <vt:lpstr>Situation: Competition</vt:lpstr>
      <vt:lpstr>Situation: Competition</vt:lpstr>
      <vt:lpstr>Vision </vt:lpstr>
      <vt:lpstr>Vision </vt:lpstr>
      <vt:lpstr>Commitment to Leadership</vt:lpstr>
      <vt:lpstr>Commitment to Leadership</vt:lpstr>
      <vt:lpstr>Commitment to Leadership</vt:lpstr>
      <vt:lpstr>Commitment to Leadership</vt:lpstr>
      <vt:lpstr>Commitment to Leadership</vt:lpstr>
      <vt:lpstr>Commitment to Leadership</vt:lpstr>
      <vt:lpstr>Commitment to Leadership</vt:lpstr>
      <vt:lpstr>Commitment to Leadership</vt:lpstr>
      <vt:lpstr>Background</vt:lpstr>
      <vt:lpstr>The New Facility</vt:lpstr>
      <vt:lpstr>Creating a legacy</vt:lpstr>
      <vt:lpstr>Creating a legacy</vt:lpstr>
      <vt:lpstr>Creating a legacy</vt:lpstr>
      <vt:lpstr>One united vision</vt:lpstr>
      <vt:lpstr>One united vision</vt:lpstr>
      <vt:lpstr>One united vision</vt:lpstr>
      <vt:lpstr>One united vision</vt:lpstr>
      <vt:lpstr>One united vision</vt:lpstr>
      <vt:lpstr>One united vision</vt:lpstr>
      <vt:lpstr>Commitment to Legacy</vt:lpstr>
      <vt:lpstr>Help extend the Legacy</vt:lpstr>
      <vt:lpstr>Help extend the Legacy</vt:lpstr>
      <vt:lpstr>Help extend the Legacy</vt:lpstr>
      <vt:lpstr>Help extend the Legacy</vt:lpstr>
      <vt:lpstr>Help extend the Legacy</vt:lpstr>
      <vt:lpstr>Help extend the Legacy</vt:lpstr>
      <vt:lpstr>Help extend the Legacy</vt:lpstr>
      <vt:lpstr>Help extend the Legacy</vt:lpstr>
      <vt:lpstr>Help extend the Legacy</vt:lpstr>
      <vt:lpstr>One united vision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Situation: Current House</dc:title>
  <dc:creator>Craig Clemons</dc:creator>
  <cp:lastModifiedBy>Microsoft Office User</cp:lastModifiedBy>
  <cp:revision>104</cp:revision>
  <cp:lastPrinted>2019-03-08T18:59:11Z</cp:lastPrinted>
  <dcterms:created xsi:type="dcterms:W3CDTF">2012-11-16T05:47:16Z</dcterms:created>
  <dcterms:modified xsi:type="dcterms:W3CDTF">2019-12-04T17:31:24Z</dcterms:modified>
</cp:coreProperties>
</file>